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10287000" cx="18288000"/>
  <p:notesSz cx="6858000" cy="9144000"/>
  <p:embeddedFontLst>
    <p:embeddedFont>
      <p:font typeface="Tangerine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7" roundtripDataSignature="AMtx7mi2GQZOKf/yMqNFOliM3aeBWjxy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customschemas.google.com/relationships/presentationmetadata" Target="metadata"/><Relationship Id="rId14" Type="http://schemas.openxmlformats.org/officeDocument/2006/relationships/slide" Target="slides/slide9.xml"/><Relationship Id="rId36" Type="http://schemas.openxmlformats.org/officeDocument/2006/relationships/font" Target="fonts/Tangerine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3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3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5.png"/><Relationship Id="rId13" Type="http://schemas.openxmlformats.org/officeDocument/2006/relationships/image" Target="../media/image1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jpg"/><Relationship Id="rId4" Type="http://schemas.openxmlformats.org/officeDocument/2006/relationships/image" Target="../media/image3.jpg"/><Relationship Id="rId9" Type="http://schemas.openxmlformats.org/officeDocument/2006/relationships/image" Target="../media/image2.png"/><Relationship Id="rId1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12.jpg"/><Relationship Id="rId7" Type="http://schemas.openxmlformats.org/officeDocument/2006/relationships/image" Target="../media/image19.jpg"/><Relationship Id="rId8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jpg"/><Relationship Id="rId4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jpg"/><Relationship Id="rId4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jpg"/><Relationship Id="rId4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jpg"/><Relationship Id="rId4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jpg"/><Relationship Id="rId4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jpg"/><Relationship Id="rId4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jpg"/><Relationship Id="rId4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jpg"/><Relationship Id="rId4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8.png"/><Relationship Id="rId8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jpg"/><Relationship Id="rId4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jpg"/><Relationship Id="rId4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jpg"/><Relationship Id="rId4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jpg"/><Relationship Id="rId4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jpg"/><Relationship Id="rId4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jpg"/><Relationship Id="rId4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jpg"/><Relationship Id="rId4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jpg"/><Relationship Id="rId4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jpg"/><Relationship Id="rId4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jpg"/><Relationship Id="rId4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jpg"/><Relationship Id="rId4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jpg"/><Relationship Id="rId4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jpg"/><Relationship Id="rId4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jpg"/><Relationship Id="rId4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5.png"/><Relationship Id="rId13" Type="http://schemas.openxmlformats.org/officeDocument/2006/relationships/image" Target="../media/image1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jpg"/><Relationship Id="rId4" Type="http://schemas.openxmlformats.org/officeDocument/2006/relationships/image" Target="../media/image3.jpg"/><Relationship Id="rId9" Type="http://schemas.openxmlformats.org/officeDocument/2006/relationships/image" Target="../media/image2.png"/><Relationship Id="rId1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12.jpg"/><Relationship Id="rId7" Type="http://schemas.openxmlformats.org/officeDocument/2006/relationships/image" Target="../media/image19.jpg"/><Relationship Id="rId8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jpg"/><Relationship Id="rId4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jpg"/><Relationship Id="rId4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jpg"/><Relationship Id="rId4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8.png"/><Relationship Id="rId8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jpg"/><Relationship Id="rId4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jpg"/><Relationship Id="rId4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jpg"/><Relationship Id="rId4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grpSp>
        <p:nvGrpSpPr>
          <p:cNvPr id="85" name="Google Shape;85;p1"/>
          <p:cNvGrpSpPr/>
          <p:nvPr/>
        </p:nvGrpSpPr>
        <p:grpSpPr>
          <a:xfrm rot="275401">
            <a:off x="3222365" y="963515"/>
            <a:ext cx="12070546" cy="8359971"/>
            <a:chOff x="0" y="0"/>
            <a:chExt cx="3429000" cy="2374900"/>
          </a:xfrm>
        </p:grpSpPr>
        <p:sp>
          <p:nvSpPr>
            <p:cNvPr id="86" name="Google Shape;86;p1"/>
            <p:cNvSpPr/>
            <p:nvPr/>
          </p:nvSpPr>
          <p:spPr>
            <a:xfrm>
              <a:off x="50800" y="76200"/>
              <a:ext cx="3340100" cy="2235200"/>
            </a:xfrm>
            <a:custGeom>
              <a:rect b="b" l="l" r="r" t="t"/>
              <a:pathLst>
                <a:path extrusionOk="0"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0" y="0"/>
              <a:ext cx="3429000" cy="2374900"/>
            </a:xfrm>
            <a:custGeom>
              <a:rect b="b" l="l" r="r" t="t"/>
              <a:pathLst>
                <a:path extrusionOk="0"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11123" l="-2901" r="-2490" t="-10995"/>
              </a:stretch>
            </a:blipFill>
            <a:ln>
              <a:noFill/>
            </a:ln>
          </p:spPr>
        </p:sp>
      </p:grpSp>
      <p:grpSp>
        <p:nvGrpSpPr>
          <p:cNvPr id="88" name="Google Shape;88;p1"/>
          <p:cNvGrpSpPr/>
          <p:nvPr/>
        </p:nvGrpSpPr>
        <p:grpSpPr>
          <a:xfrm rot="-2183834">
            <a:off x="2786027" y="2157359"/>
            <a:ext cx="9169826" cy="6350954"/>
            <a:chOff x="0" y="0"/>
            <a:chExt cx="3429000" cy="2374900"/>
          </a:xfrm>
        </p:grpSpPr>
        <p:sp>
          <p:nvSpPr>
            <p:cNvPr id="89" name="Google Shape;89;p1"/>
            <p:cNvSpPr/>
            <p:nvPr/>
          </p:nvSpPr>
          <p:spPr>
            <a:xfrm>
              <a:off x="50800" y="76200"/>
              <a:ext cx="3340100" cy="2235200"/>
            </a:xfrm>
            <a:custGeom>
              <a:rect b="b" l="l" r="r" t="t"/>
              <a:pathLst>
                <a:path extrusionOk="0"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-276" l="0" r="0" t="-277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0" y="0"/>
              <a:ext cx="3429000" cy="2374900"/>
            </a:xfrm>
            <a:custGeom>
              <a:rect b="b" l="l" r="r" t="t"/>
              <a:pathLst>
                <a:path extrusionOk="0"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11123" l="-2901" r="-2490" t="-10995"/>
              </a:stretch>
            </a:blipFill>
            <a:ln>
              <a:noFill/>
            </a:ln>
          </p:spPr>
        </p:sp>
      </p:grpSp>
      <p:grpSp>
        <p:nvGrpSpPr>
          <p:cNvPr id="91" name="Google Shape;91;p1"/>
          <p:cNvGrpSpPr/>
          <p:nvPr/>
        </p:nvGrpSpPr>
        <p:grpSpPr>
          <a:xfrm rot="-10101156">
            <a:off x="10761619" y="1058072"/>
            <a:ext cx="4951706" cy="7334588"/>
            <a:chOff x="0" y="0"/>
            <a:chExt cx="3194191" cy="4731314"/>
          </a:xfrm>
        </p:grpSpPr>
        <p:sp>
          <p:nvSpPr>
            <p:cNvPr id="92" name="Google Shape;92;p1"/>
            <p:cNvSpPr/>
            <p:nvPr/>
          </p:nvSpPr>
          <p:spPr>
            <a:xfrm rot="10800000">
              <a:off x="39511" y="33584"/>
              <a:ext cx="3154680" cy="4697730"/>
            </a:xfrm>
            <a:custGeom>
              <a:rect b="b" l="l" r="r" t="t"/>
              <a:pathLst>
                <a:path extrusionOk="0"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-113583" r="-237537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0" y="0"/>
              <a:ext cx="3175000" cy="4719320"/>
            </a:xfrm>
            <a:custGeom>
              <a:rect b="b" l="l" r="r" t="t"/>
              <a:pathLst>
                <a:path extrusionOk="0"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-4321" r="-516" t="-3534"/>
              </a:stretch>
            </a:blipFill>
            <a:ln>
              <a:noFill/>
            </a:ln>
          </p:spPr>
        </p:sp>
      </p:grpSp>
      <p:sp>
        <p:nvSpPr>
          <p:cNvPr id="94" name="Google Shape;94;p1"/>
          <p:cNvSpPr/>
          <p:nvPr/>
        </p:nvSpPr>
        <p:spPr>
          <a:xfrm rot="-296991">
            <a:off x="3055702" y="1435689"/>
            <a:ext cx="12128005" cy="7794293"/>
          </a:xfrm>
          <a:custGeom>
            <a:rect b="b" l="l" r="r" t="t"/>
            <a:pathLst>
              <a:path extrusionOk="0" h="7794293" w="12128005">
                <a:moveTo>
                  <a:pt x="0" y="0"/>
                </a:moveTo>
                <a:lnTo>
                  <a:pt x="12128006" y="0"/>
                </a:lnTo>
                <a:lnTo>
                  <a:pt x="12128006" y="7794293"/>
                </a:lnTo>
                <a:lnTo>
                  <a:pt x="0" y="77942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5" name="Google Shape;95;p1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6" name="Google Shape;96;p1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7" name="Google Shape;97;p1"/>
          <p:cNvSpPr/>
          <p:nvPr/>
        </p:nvSpPr>
        <p:spPr>
          <a:xfrm rot="1025603">
            <a:off x="-1458512" y="7218919"/>
            <a:ext cx="4019186" cy="6136162"/>
          </a:xfrm>
          <a:custGeom>
            <a:rect b="b" l="l" r="r" t="t"/>
            <a:pathLst>
              <a:path extrusionOk="0" h="6136162" w="4019186">
                <a:moveTo>
                  <a:pt x="0" y="0"/>
                </a:moveTo>
                <a:lnTo>
                  <a:pt x="4019186" y="0"/>
                </a:lnTo>
                <a:lnTo>
                  <a:pt x="4019186" y="6136162"/>
                </a:lnTo>
                <a:lnTo>
                  <a:pt x="0" y="61361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8" name="Google Shape;98;p1"/>
          <p:cNvSpPr/>
          <p:nvPr/>
        </p:nvSpPr>
        <p:spPr>
          <a:xfrm rot="-160405">
            <a:off x="15845490" y="7257103"/>
            <a:ext cx="3507936" cy="4278879"/>
          </a:xfrm>
          <a:custGeom>
            <a:rect b="b" l="l" r="r" t="t"/>
            <a:pathLst>
              <a:path extrusionOk="0" h="4278879" w="3507936">
                <a:moveTo>
                  <a:pt x="0" y="0"/>
                </a:moveTo>
                <a:lnTo>
                  <a:pt x="3507935" y="0"/>
                </a:lnTo>
                <a:lnTo>
                  <a:pt x="3507935" y="4278879"/>
                </a:lnTo>
                <a:lnTo>
                  <a:pt x="0" y="42788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9" name="Google Shape;99;p1"/>
          <p:cNvSpPr txBox="1"/>
          <p:nvPr/>
        </p:nvSpPr>
        <p:spPr>
          <a:xfrm rot="-295103">
            <a:off x="5046620" y="5029641"/>
            <a:ext cx="8360231" cy="1793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4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"/>
          <p:cNvSpPr txBox="1"/>
          <p:nvPr/>
        </p:nvSpPr>
        <p:spPr>
          <a:xfrm rot="-316139">
            <a:off x="5999294" y="4323749"/>
            <a:ext cx="6259706" cy="25391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7200" u="none" cap="none" strike="noStrike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Vocabulary</a:t>
            </a:r>
            <a:endParaRPr b="0" i="0" sz="7200" u="none" cap="none" strike="noStrike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44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899" u="none" cap="none" strike="noStrike">
              <a:solidFill>
                <a:srgbClr val="605048"/>
              </a:solidFill>
              <a:latin typeface="Tangerine"/>
              <a:ea typeface="Tangerine"/>
              <a:cs typeface="Tangerine"/>
              <a:sym typeface="Tangerine"/>
            </a:endParaRPr>
          </a:p>
        </p:txBody>
      </p:sp>
      <p:sp>
        <p:nvSpPr>
          <p:cNvPr id="101" name="Google Shape;101;p1"/>
          <p:cNvSpPr/>
          <p:nvPr/>
        </p:nvSpPr>
        <p:spPr>
          <a:xfrm rot="-6273966">
            <a:off x="15633257" y="879567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6" y="0"/>
                </a:lnTo>
                <a:lnTo>
                  <a:pt x="5117166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2" name="Google Shape;102;p1"/>
          <p:cNvSpPr/>
          <p:nvPr/>
        </p:nvSpPr>
        <p:spPr>
          <a:xfrm rot="27259">
            <a:off x="8362120" y="1519537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0"/>
          <p:cNvSpPr txBox="1"/>
          <p:nvPr/>
        </p:nvSpPr>
        <p:spPr>
          <a:xfrm>
            <a:off x="2158316" y="785783"/>
            <a:ext cx="13971368" cy="9048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6600">
                <a:solidFill>
                  <a:srgbClr val="494429"/>
                </a:solidFill>
                <a:latin typeface="Algerian"/>
                <a:ea typeface="Algerian"/>
                <a:cs typeface="Algerian"/>
                <a:sym typeface="Algerian"/>
              </a:rPr>
              <a:t>Choose the correct Prefix to make an opposite of the word: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6600">
                <a:solidFill>
                  <a:srgbClr val="494429"/>
                </a:solidFill>
                <a:latin typeface="Algerian"/>
                <a:ea typeface="Algerian"/>
                <a:cs typeface="Algerian"/>
                <a:sym typeface="Algerian"/>
              </a:rPr>
              <a:t>Do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To</a:t>
            </a:r>
            <a:endParaRPr sz="6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Mis</a:t>
            </a:r>
            <a:endParaRPr sz="6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Un</a:t>
            </a:r>
            <a:endParaRPr sz="6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In</a:t>
            </a:r>
            <a:endParaRPr sz="6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3" name="Google Shape;193;p10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4" name="Google Shape;194;p10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5" name="Google Shape;195;p10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6" name="Google Shape;196;p10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1"/>
          <p:cNvSpPr txBox="1"/>
          <p:nvPr/>
        </p:nvSpPr>
        <p:spPr>
          <a:xfrm>
            <a:off x="2158316" y="785783"/>
            <a:ext cx="13971368" cy="9048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6600">
                <a:solidFill>
                  <a:srgbClr val="494429"/>
                </a:solidFill>
                <a:latin typeface="Algerian"/>
                <a:ea typeface="Algerian"/>
                <a:cs typeface="Algerian"/>
                <a:sym typeface="Algerian"/>
              </a:rPr>
              <a:t>Choose the correct Prefix to make an opposite of the word: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6600">
                <a:solidFill>
                  <a:srgbClr val="494429"/>
                </a:solidFill>
                <a:latin typeface="Algerian"/>
                <a:ea typeface="Algerian"/>
                <a:cs typeface="Algerian"/>
                <a:sym typeface="Algerian"/>
              </a:rPr>
              <a:t>Do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To</a:t>
            </a:r>
            <a:endParaRPr sz="6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Mis</a:t>
            </a:r>
            <a:endParaRPr sz="6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Un</a:t>
            </a:r>
            <a:endParaRPr sz="66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In</a:t>
            </a:r>
            <a:endParaRPr sz="6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3" name="Google Shape;203;p11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4" name="Google Shape;204;p11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5" name="Google Shape;205;p11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6" name="Google Shape;206;p11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2"/>
          <p:cNvSpPr/>
          <p:nvPr/>
        </p:nvSpPr>
        <p:spPr>
          <a:xfrm>
            <a:off x="0" y="-142912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2"/>
          <p:cNvSpPr txBox="1"/>
          <p:nvPr/>
        </p:nvSpPr>
        <p:spPr>
          <a:xfrm>
            <a:off x="2158316" y="785783"/>
            <a:ext cx="13971368" cy="13665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600">
                <a:solidFill>
                  <a:srgbClr val="494429"/>
                </a:solidFill>
                <a:latin typeface="Algerian"/>
                <a:ea typeface="Algerian"/>
                <a:cs typeface="Algerian"/>
                <a:sym typeface="Algerian"/>
              </a:rPr>
              <a:t>What does the prefix "pre" in words like prepaid, pre-teen and prehistoric mean?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below</a:t>
            </a:r>
            <a:endParaRPr sz="6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before</a:t>
            </a:r>
            <a:endParaRPr sz="6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after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between</a:t>
            </a:r>
            <a:endParaRPr sz="6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6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2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4" name="Google Shape;214;p12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5" name="Google Shape;215;p12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6" name="Google Shape;216;p12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3"/>
          <p:cNvSpPr/>
          <p:nvPr/>
        </p:nvSpPr>
        <p:spPr>
          <a:xfrm>
            <a:off x="0" y="-142912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3"/>
          <p:cNvSpPr txBox="1"/>
          <p:nvPr/>
        </p:nvSpPr>
        <p:spPr>
          <a:xfrm>
            <a:off x="2158316" y="785783"/>
            <a:ext cx="13971368" cy="13665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600">
                <a:solidFill>
                  <a:srgbClr val="494429"/>
                </a:solidFill>
                <a:latin typeface="Algerian"/>
                <a:ea typeface="Algerian"/>
                <a:cs typeface="Algerian"/>
                <a:sym typeface="Algerian"/>
              </a:rPr>
              <a:t>What does the prefix "pre" in words like prepaid, pre-teen and prehistoric mean?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below</a:t>
            </a:r>
            <a:endParaRPr sz="6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before</a:t>
            </a:r>
            <a:endParaRPr sz="66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after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between</a:t>
            </a:r>
            <a:endParaRPr sz="6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6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3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4" name="Google Shape;224;p13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5" name="Google Shape;225;p13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6" name="Google Shape;226;p13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4"/>
          <p:cNvSpPr txBox="1"/>
          <p:nvPr/>
        </p:nvSpPr>
        <p:spPr>
          <a:xfrm>
            <a:off x="2158316" y="785783"/>
            <a:ext cx="13971300" cy="14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>
                <a:solidFill>
                  <a:srgbClr val="494429"/>
                </a:solidFill>
                <a:latin typeface="Algerian"/>
                <a:ea typeface="Algerian"/>
                <a:cs typeface="Algerian"/>
                <a:sym typeface="Algerian"/>
              </a:rPr>
              <a:t>Choose the correct prefix to make an opposite of the word: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rgbClr val="494429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Archy </a:t>
            </a:r>
            <a:endParaRPr sz="5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Ab</a:t>
            </a:r>
            <a:endParaRPr sz="5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Ad</a:t>
            </a:r>
            <a:endParaRPr sz="5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A</a:t>
            </a:r>
            <a:endParaRPr sz="5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An </a:t>
            </a:r>
            <a:endParaRPr sz="5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2255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4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4" name="Google Shape;234;p14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5" name="Google Shape;235;p14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6" name="Google Shape;236;p14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5"/>
          <p:cNvSpPr txBox="1"/>
          <p:nvPr/>
        </p:nvSpPr>
        <p:spPr>
          <a:xfrm>
            <a:off x="2158316" y="785783"/>
            <a:ext cx="13971368" cy="131112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>
                <a:solidFill>
                  <a:srgbClr val="494429"/>
                </a:solidFill>
                <a:latin typeface="Algerian"/>
                <a:ea typeface="Algerian"/>
                <a:cs typeface="Algerian"/>
                <a:sym typeface="Algerian"/>
              </a:rPr>
              <a:t>Choose the correct prefix to make an opposite of the word: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rgbClr val="494429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Archy </a:t>
            </a:r>
            <a:endParaRPr sz="5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Ab</a:t>
            </a:r>
            <a:endParaRPr sz="5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Ad</a:t>
            </a:r>
            <a:endParaRPr sz="5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A</a:t>
            </a:r>
            <a:endParaRPr sz="5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An </a:t>
            </a:r>
            <a:endParaRPr sz="5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2255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5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4" name="Google Shape;244;p15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5" name="Google Shape;245;p15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6" name="Google Shape;246;p15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6"/>
          <p:cNvSpPr txBox="1"/>
          <p:nvPr/>
        </p:nvSpPr>
        <p:spPr>
          <a:xfrm>
            <a:off x="2158316" y="785783"/>
            <a:ext cx="13971368" cy="13849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2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8800">
                <a:solidFill>
                  <a:srgbClr val="605048"/>
                </a:solidFill>
                <a:latin typeface="Algerian"/>
                <a:ea typeface="Algerian"/>
                <a:cs typeface="Algerian"/>
                <a:sym typeface="Algerian"/>
              </a:rPr>
              <a:t>Suffix</a:t>
            </a:r>
            <a:endParaRPr b="1" sz="88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82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8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suffix is a group of letters added to the end of a word to change its meaning or form. </a:t>
            </a:r>
            <a:endParaRPr/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instance: Happi</a:t>
            </a:r>
            <a:r>
              <a:rPr b="1" lang="en-IN" sz="6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ness</a:t>
            </a:r>
            <a:r>
              <a:rPr b="1" lang="en-IN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(-ness): The state of being happy</a:t>
            </a:r>
            <a:r>
              <a:rPr lang="en-IN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1" sz="66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255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6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4" name="Google Shape;254;p16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5" name="Google Shape;255;p16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6" name="Google Shape;256;p16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7"/>
          <p:cNvSpPr txBox="1"/>
          <p:nvPr/>
        </p:nvSpPr>
        <p:spPr>
          <a:xfrm>
            <a:off x="2158316" y="785783"/>
            <a:ext cx="13971368" cy="83099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2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8800">
                <a:solidFill>
                  <a:srgbClr val="605048"/>
                </a:solidFill>
                <a:latin typeface="Algerian"/>
                <a:ea typeface="Algerian"/>
                <a:cs typeface="Algerian"/>
                <a:sym typeface="Algerian"/>
              </a:rPr>
              <a:t>Suffixes</a:t>
            </a:r>
            <a:endParaRPr/>
          </a:p>
          <a:p>
            <a:pPr indent="0" lvl="0" marL="0" marR="0" rtl="0" algn="ctr">
              <a:lnSpc>
                <a:spcPct val="82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8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255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7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4" name="Google Shape;264;p17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5" name="Google Shape;265;p17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6" name="Google Shape;266;p17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descr="https://contenthub-static.grammarly.com/blog/wp-content/uploads/2022/12/December_blog_header_Suffixes-760x391.png" id="267" name="Google Shape;267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14514" y="2143104"/>
            <a:ext cx="13073154" cy="700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8"/>
          <p:cNvSpPr txBox="1"/>
          <p:nvPr/>
        </p:nvSpPr>
        <p:spPr>
          <a:xfrm>
            <a:off x="2158316" y="571468"/>
            <a:ext cx="13971368" cy="12217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2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80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More Examples can be...</a:t>
            </a:r>
            <a:endParaRPr/>
          </a:p>
          <a:p>
            <a:pPr indent="0" lvl="0" marL="0" marR="0" rtl="0" algn="ctr">
              <a:lnSpc>
                <a:spcPct val="82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8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82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8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503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255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8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5" name="Google Shape;275;p18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6" name="Google Shape;276;p18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7" name="Google Shape;277;p18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8" name="Google Shape;278;p18"/>
          <p:cNvSpPr/>
          <p:nvPr/>
        </p:nvSpPr>
        <p:spPr>
          <a:xfrm>
            <a:off x="2143076" y="1571600"/>
            <a:ext cx="13096924" cy="8715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0"/>
                </a:moveTo>
                <a:close/>
                <a:lnTo>
                  <a:pt x="-10000" y="120000"/>
                </a:lnTo>
              </a:path>
              <a:path extrusionOk="0" fill="none" h="120000" w="120000">
                <a:moveTo>
                  <a:pt x="-10000" y="22500"/>
                </a:moveTo>
                <a:lnTo>
                  <a:pt x="-46000" y="135000"/>
                </a:lnTo>
              </a:path>
            </a:pathLst>
          </a:cu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-203200" lvl="1" marL="11430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b="0" i="0" lang="en-I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Wash</a:t>
            </a:r>
            <a:r>
              <a:rPr b="1" i="0" lang="en-I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able</a:t>
            </a:r>
            <a:endParaRPr/>
          </a:p>
          <a:p>
            <a:pPr indent="0" lvl="1" marL="114300" marR="0" rtl="0" algn="l">
              <a:lnSpc>
                <a:spcPct val="75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1" marL="114300" marR="0" rtl="0" algn="l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b="0" i="0" lang="en-I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</a:t>
            </a:r>
            <a:r>
              <a:rPr b="1" i="0" lang="en-I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ive</a:t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114300" marR="0" rtl="0" algn="l">
              <a:lnSpc>
                <a:spcPct val="75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1" marL="114300" marR="0" rtl="0" algn="l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b="0" i="0" lang="en-I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Employ</a:t>
            </a:r>
            <a:r>
              <a:rPr b="1" i="0" lang="en-I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</a:t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114300" marR="0" rtl="0" algn="l">
              <a:lnSpc>
                <a:spcPct val="75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1" marL="114300" marR="0" rtl="0" algn="l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b="0" i="0" lang="en-I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Care</a:t>
            </a:r>
            <a:r>
              <a:rPr b="1" i="0" lang="en-I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114300" marR="0" rtl="0" algn="l">
              <a:lnSpc>
                <a:spcPct val="75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1" marL="114300" marR="0" rtl="0" algn="l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b="0" i="0" lang="en-I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Fear</a:t>
            </a:r>
            <a:r>
              <a:rPr b="1" i="0" lang="en-I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less</a:t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114300" marR="0" rtl="0" algn="l">
              <a:lnSpc>
                <a:spcPct val="75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9"/>
          <p:cNvSpPr txBox="1"/>
          <p:nvPr/>
        </p:nvSpPr>
        <p:spPr>
          <a:xfrm>
            <a:off x="2158316" y="785783"/>
            <a:ext cx="13971368" cy="120032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6600">
                <a:solidFill>
                  <a:srgbClr val="605048"/>
                </a:solidFill>
                <a:latin typeface="Algerian"/>
                <a:ea typeface="Algerian"/>
                <a:cs typeface="Algerian"/>
                <a:sym typeface="Algerian"/>
              </a:rPr>
              <a:t>Which of these words does not have a Suffix?</a:t>
            </a:r>
            <a:endParaRPr/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3" marL="1371600" marR="0" rtl="0" algn="l">
              <a:lnSpc>
                <a:spcPct val="1503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4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a. Development</a:t>
            </a:r>
            <a:endParaRPr/>
          </a:p>
          <a:p>
            <a:pPr indent="0" lvl="3" marL="1371600" marR="0" rtl="0" algn="l">
              <a:lnSpc>
                <a:spcPct val="1503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4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b. Childish</a:t>
            </a:r>
            <a:endParaRPr/>
          </a:p>
          <a:p>
            <a:pPr indent="0" lvl="3" marL="1371600" marR="0" rtl="0" algn="l">
              <a:lnSpc>
                <a:spcPct val="1503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4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c. Exposure</a:t>
            </a:r>
            <a:endParaRPr/>
          </a:p>
          <a:p>
            <a:pPr indent="0" lvl="3" marL="1371600" marR="0" rtl="0" algn="l">
              <a:lnSpc>
                <a:spcPct val="1503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4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d. Toothpaste</a:t>
            </a:r>
            <a:endParaRPr b="1" i="0" sz="4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2255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9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6" name="Google Shape;286;p19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7" name="Google Shape;287;p19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8" name="Google Shape;288;p19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2158316" y="785783"/>
            <a:ext cx="13971368" cy="11541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8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88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Vocabulary</a:t>
            </a:r>
            <a:endParaRPr sz="8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655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refers to the words needed </a:t>
            </a:r>
            <a:endParaRPr/>
          </a:p>
          <a:p>
            <a:pPr indent="0" lvl="0" marL="0" marR="0" rtl="0" algn="ctr">
              <a:lnSpc>
                <a:spcPct val="1655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communicating effectively.</a:t>
            </a:r>
            <a:endParaRPr/>
          </a:p>
          <a:p>
            <a:pPr indent="0" lvl="0" marL="0" marR="0" rtl="0" algn="ctr">
              <a:lnSpc>
                <a:spcPct val="183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503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255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0" name="Google Shape;110;p2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1" name="Google Shape;111;p2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2" name="Google Shape;112;p2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3" name="Google Shape;113;p2"/>
          <p:cNvSpPr/>
          <p:nvPr/>
        </p:nvSpPr>
        <p:spPr>
          <a:xfrm>
            <a:off x="3048000" y="4857748"/>
            <a:ext cx="12192000" cy="4429156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0"/>
                </a:moveTo>
                <a:close/>
                <a:lnTo>
                  <a:pt x="-10000" y="120000"/>
                </a:lnTo>
              </a:path>
              <a:path extrusionOk="0" fill="none" h="120000" w="120000">
                <a:moveTo>
                  <a:pt x="-10000" y="22500"/>
                </a:moveTo>
                <a:lnTo>
                  <a:pt x="-46000" y="135000"/>
                </a:lnTo>
              </a:path>
            </a:pathLst>
          </a:cu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-114300" lvl="1" marL="11430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b="0" i="0" lang="en-I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Receptive vocabulary</a:t>
            </a:r>
            <a:endParaRPr/>
          </a:p>
          <a:p>
            <a:pPr indent="-114300" lvl="1" marL="114300" marR="0" rtl="0" algn="l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b="0" i="0" lang="en-I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Expressive vocabulary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20"/>
          <p:cNvSpPr txBox="1"/>
          <p:nvPr/>
        </p:nvSpPr>
        <p:spPr>
          <a:xfrm>
            <a:off x="2158316" y="785783"/>
            <a:ext cx="13971368" cy="120032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6600">
                <a:solidFill>
                  <a:srgbClr val="605048"/>
                </a:solidFill>
                <a:latin typeface="Algerian"/>
                <a:ea typeface="Algerian"/>
                <a:cs typeface="Algerian"/>
                <a:sym typeface="Algerian"/>
              </a:rPr>
              <a:t>Which of these words does not have a Suffix?</a:t>
            </a:r>
            <a:endParaRPr/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3" marL="1371600" marR="0" rtl="0" algn="l">
              <a:lnSpc>
                <a:spcPct val="1503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4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a. Development</a:t>
            </a:r>
            <a:endParaRPr/>
          </a:p>
          <a:p>
            <a:pPr indent="0" lvl="3" marL="1371600" marR="0" rtl="0" algn="l">
              <a:lnSpc>
                <a:spcPct val="1503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4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b. Childish</a:t>
            </a:r>
            <a:endParaRPr/>
          </a:p>
          <a:p>
            <a:pPr indent="0" lvl="3" marL="1371600" marR="0" rtl="0" algn="l">
              <a:lnSpc>
                <a:spcPct val="1503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4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c. Exposure</a:t>
            </a:r>
            <a:endParaRPr/>
          </a:p>
          <a:p>
            <a:pPr indent="0" lvl="3" marL="1371600" marR="0" rtl="0" algn="l">
              <a:lnSpc>
                <a:spcPct val="1503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4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d. </a:t>
            </a:r>
            <a:r>
              <a:rPr b="1" i="0" lang="en-IN" sz="4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Toothpaste</a:t>
            </a:r>
            <a:endParaRPr b="1" i="0" sz="48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2255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0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6" name="Google Shape;296;p20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7" name="Google Shape;297;p20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8" name="Google Shape;298;p20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1"/>
          <p:cNvSpPr/>
          <p:nvPr/>
        </p:nvSpPr>
        <p:spPr>
          <a:xfrm>
            <a:off x="0" y="-71474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1"/>
          <p:cNvSpPr txBox="1"/>
          <p:nvPr/>
        </p:nvSpPr>
        <p:spPr>
          <a:xfrm>
            <a:off x="2158316" y="785783"/>
            <a:ext cx="13971368" cy="73866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6000">
                <a:solidFill>
                  <a:srgbClr val="494429"/>
                </a:solidFill>
                <a:latin typeface="Algerian"/>
                <a:ea typeface="Algerian"/>
                <a:cs typeface="Algerian"/>
                <a:sym typeface="Algerian"/>
              </a:rPr>
              <a:t>Which suffix changes a verb into a noun?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 -ly</a:t>
            </a:r>
            <a:br>
              <a:rPr lang="en-IN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-able</a:t>
            </a:r>
            <a:br>
              <a:rPr lang="en-IN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 -tion</a:t>
            </a:r>
            <a:br>
              <a:rPr lang="en-IN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D) -ful</a:t>
            </a:r>
            <a:endParaRPr/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1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6" name="Google Shape;306;p21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7" name="Google Shape;307;p21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8" name="Google Shape;308;p21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2"/>
          <p:cNvSpPr/>
          <p:nvPr/>
        </p:nvSpPr>
        <p:spPr>
          <a:xfrm>
            <a:off x="0" y="-71474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22"/>
          <p:cNvSpPr txBox="1"/>
          <p:nvPr/>
        </p:nvSpPr>
        <p:spPr>
          <a:xfrm>
            <a:off x="2158316" y="785783"/>
            <a:ext cx="13971368" cy="73866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6000">
                <a:solidFill>
                  <a:srgbClr val="494429"/>
                </a:solidFill>
                <a:latin typeface="Algerian"/>
                <a:ea typeface="Algerian"/>
                <a:cs typeface="Algerian"/>
                <a:sym typeface="Algerian"/>
              </a:rPr>
              <a:t>Which suffix changes a verb into a noun?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 -ly</a:t>
            </a:r>
            <a:br>
              <a:rPr lang="en-IN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-able</a:t>
            </a:r>
            <a:br>
              <a:rPr lang="en-IN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 sz="6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 -tion</a:t>
            </a:r>
            <a:br>
              <a:rPr lang="en-IN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D) -ful</a:t>
            </a:r>
            <a:endParaRPr/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2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6" name="Google Shape;316;p22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7" name="Google Shape;317;p22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8" name="Google Shape;318;p22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3"/>
          <p:cNvSpPr txBox="1"/>
          <p:nvPr/>
        </p:nvSpPr>
        <p:spPr>
          <a:xfrm>
            <a:off x="2158316" y="785783"/>
            <a:ext cx="13971368" cy="120032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0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Which suffix means "without"</a:t>
            </a:r>
            <a:r>
              <a:rPr lang="en-IN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 -ous</a:t>
            </a:r>
            <a:br>
              <a:rPr lang="en-IN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-less</a:t>
            </a:r>
            <a:br>
              <a:rPr lang="en-IN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 -ment</a:t>
            </a:r>
            <a:br>
              <a:rPr lang="en-IN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D) -able</a:t>
            </a:r>
            <a:endParaRPr/>
          </a:p>
          <a:p>
            <a:pPr indent="0" lvl="0" marL="0" marR="0" rtl="0" algn="ctr">
              <a:lnSpc>
                <a:spcPct val="2255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3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6" name="Google Shape;326;p23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7" name="Google Shape;327;p23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8" name="Google Shape;328;p23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4"/>
          <p:cNvSpPr txBox="1"/>
          <p:nvPr/>
        </p:nvSpPr>
        <p:spPr>
          <a:xfrm>
            <a:off x="2158316" y="785783"/>
            <a:ext cx="13971368" cy="120032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0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Which suffix means "without"</a:t>
            </a:r>
            <a:r>
              <a:rPr lang="en-IN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 -ous</a:t>
            </a:r>
            <a:br>
              <a:rPr lang="en-IN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 sz="6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-less</a:t>
            </a:r>
            <a:br>
              <a:rPr lang="en-IN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 -ment</a:t>
            </a:r>
            <a:br>
              <a:rPr lang="en-IN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D) -able</a:t>
            </a:r>
            <a:endParaRPr/>
          </a:p>
          <a:p>
            <a:pPr indent="0" lvl="0" marL="0" marR="0" rtl="0" algn="ctr">
              <a:lnSpc>
                <a:spcPct val="2255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4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6" name="Google Shape;336;p24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7" name="Google Shape;337;p24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8" name="Google Shape;338;p24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5"/>
          <p:cNvSpPr/>
          <p:nvPr/>
        </p:nvSpPr>
        <p:spPr>
          <a:xfrm>
            <a:off x="0" y="-71474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5"/>
          <p:cNvSpPr txBox="1"/>
          <p:nvPr/>
        </p:nvSpPr>
        <p:spPr>
          <a:xfrm>
            <a:off x="2158316" y="785783"/>
            <a:ext cx="13971368" cy="125572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Choose the correct suffix for the word:</a:t>
            </a:r>
            <a:br>
              <a:rPr lang="en-IN" sz="54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</a:br>
            <a:r>
              <a:rPr lang="en-IN" sz="54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Moist </a:t>
            </a:r>
            <a:endParaRPr sz="54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a. ................ify</a:t>
            </a:r>
            <a:endParaRPr sz="5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b. ................ful</a:t>
            </a:r>
            <a:endParaRPr sz="5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c. ................en</a:t>
            </a:r>
            <a:endParaRPr sz="5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d. ................ed</a:t>
            </a:r>
            <a:endParaRPr sz="5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54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5" name="Google Shape;345;p25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6" name="Google Shape;346;p25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7" name="Google Shape;347;p25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8" name="Google Shape;348;p25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6"/>
          <p:cNvSpPr/>
          <p:nvPr/>
        </p:nvSpPr>
        <p:spPr>
          <a:xfrm>
            <a:off x="0" y="-71474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26"/>
          <p:cNvSpPr txBox="1"/>
          <p:nvPr/>
        </p:nvSpPr>
        <p:spPr>
          <a:xfrm>
            <a:off x="2158316" y="785783"/>
            <a:ext cx="13971368" cy="125572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Choose the correct suffix for the word:</a:t>
            </a:r>
            <a:br>
              <a:rPr lang="en-IN" sz="54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</a:br>
            <a:r>
              <a:rPr lang="en-IN" sz="54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Moist </a:t>
            </a:r>
            <a:endParaRPr sz="54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a. ................ify</a:t>
            </a:r>
            <a:endParaRPr sz="5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b. ................ful</a:t>
            </a:r>
            <a:endParaRPr sz="5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IN" sz="5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c. ................en</a:t>
            </a:r>
            <a:endParaRPr sz="5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d. ................ed</a:t>
            </a:r>
            <a:endParaRPr sz="5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54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5" name="Google Shape;355;p26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6" name="Google Shape;356;p26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7" name="Google Shape;357;p26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8" name="Google Shape;358;p26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7"/>
          <p:cNvSpPr/>
          <p:nvPr/>
        </p:nvSpPr>
        <p:spPr>
          <a:xfrm>
            <a:off x="0" y="-71474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27"/>
          <p:cNvSpPr txBox="1"/>
          <p:nvPr/>
        </p:nvSpPr>
        <p:spPr>
          <a:xfrm>
            <a:off x="2158316" y="785783"/>
            <a:ext cx="13971368" cy="12187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5400">
                <a:solidFill>
                  <a:srgbClr val="494429"/>
                </a:solidFill>
                <a:latin typeface="Algerian"/>
                <a:ea typeface="Algerian"/>
                <a:cs typeface="Algerian"/>
                <a:sym typeface="Algerian"/>
              </a:rPr>
              <a:t>Choose the correct suffix for the word:</a:t>
            </a:r>
            <a:br>
              <a:rPr b="1" lang="en-IN" sz="5400">
                <a:solidFill>
                  <a:srgbClr val="494429"/>
                </a:solidFill>
                <a:latin typeface="Algerian"/>
                <a:ea typeface="Algerian"/>
                <a:cs typeface="Algerian"/>
                <a:sym typeface="Algerian"/>
              </a:rPr>
            </a:br>
            <a:r>
              <a:rPr b="1" lang="en-IN" sz="5400">
                <a:solidFill>
                  <a:srgbClr val="494429"/>
                </a:solidFill>
                <a:latin typeface="Algerian"/>
                <a:ea typeface="Algerian"/>
                <a:cs typeface="Algerian"/>
                <a:sym typeface="Algerian"/>
              </a:rPr>
              <a:t>Smart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.........ness</a:t>
            </a:r>
            <a:endParaRPr sz="5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............ful</a:t>
            </a:r>
            <a:endParaRPr sz="5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........ment</a:t>
            </a:r>
            <a:endParaRPr sz="5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............ed </a:t>
            </a:r>
            <a:endParaRPr sz="5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54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5" name="Google Shape;365;p27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6" name="Google Shape;366;p27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7" name="Google Shape;367;p27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8" name="Google Shape;368;p27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8"/>
          <p:cNvSpPr/>
          <p:nvPr/>
        </p:nvSpPr>
        <p:spPr>
          <a:xfrm>
            <a:off x="0" y="-71474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28"/>
          <p:cNvSpPr txBox="1"/>
          <p:nvPr/>
        </p:nvSpPr>
        <p:spPr>
          <a:xfrm>
            <a:off x="2158316" y="785783"/>
            <a:ext cx="13971368" cy="12187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5400">
                <a:solidFill>
                  <a:srgbClr val="494429"/>
                </a:solidFill>
                <a:latin typeface="Algerian"/>
                <a:ea typeface="Algerian"/>
                <a:cs typeface="Algerian"/>
                <a:sym typeface="Algerian"/>
              </a:rPr>
              <a:t>Choose the correct suffix for the word:</a:t>
            </a:r>
            <a:br>
              <a:rPr b="1" lang="en-IN" sz="5400">
                <a:solidFill>
                  <a:srgbClr val="494429"/>
                </a:solidFill>
                <a:latin typeface="Algerian"/>
                <a:ea typeface="Algerian"/>
                <a:cs typeface="Algerian"/>
                <a:sym typeface="Algerian"/>
              </a:rPr>
            </a:br>
            <a:r>
              <a:rPr b="1" lang="en-IN" sz="5400">
                <a:solidFill>
                  <a:srgbClr val="494429"/>
                </a:solidFill>
                <a:latin typeface="Algerian"/>
                <a:ea typeface="Algerian"/>
                <a:cs typeface="Algerian"/>
                <a:sym typeface="Algerian"/>
              </a:rPr>
              <a:t>Smart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.........ness</a:t>
            </a:r>
            <a:endParaRPr sz="5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............ful</a:t>
            </a:r>
            <a:endParaRPr sz="5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........ment</a:t>
            </a:r>
            <a:endParaRPr sz="5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............ed </a:t>
            </a:r>
            <a:endParaRPr sz="5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54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5" name="Google Shape;375;p28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6" name="Google Shape;376;p28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7" name="Google Shape;377;p28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8" name="Google Shape;378;p28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9"/>
          <p:cNvSpPr/>
          <p:nvPr/>
        </p:nvSpPr>
        <p:spPr>
          <a:xfrm>
            <a:off x="0" y="-71474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29"/>
          <p:cNvSpPr txBox="1"/>
          <p:nvPr/>
        </p:nvSpPr>
        <p:spPr>
          <a:xfrm>
            <a:off x="2158316" y="785783"/>
            <a:ext cx="13971368" cy="55399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54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5" name="Google Shape;385;p29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6" name="Google Shape;386;p29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7" name="Google Shape;387;p29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8" name="Google Shape;388;p29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9" name="Google Shape;389;p29"/>
          <p:cNvSpPr/>
          <p:nvPr/>
        </p:nvSpPr>
        <p:spPr>
          <a:xfrm>
            <a:off x="0" y="3643302"/>
            <a:ext cx="18288000" cy="2071702"/>
          </a:xfrm>
          <a:prstGeom prst="rect">
            <a:avLst/>
          </a:prstGeom>
          <a:solidFill>
            <a:srgbClr val="6B4A86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0">
                <a:solidFill>
                  <a:schemeClr val="lt1"/>
                </a:solidFill>
                <a:latin typeface="Algerian"/>
                <a:ea typeface="Algerian"/>
                <a:cs typeface="Algerian"/>
                <a:sym typeface="Algerian"/>
              </a:rPr>
              <a:t>Any query?</a:t>
            </a:r>
            <a:endParaRPr sz="8000">
              <a:solidFill>
                <a:schemeClr val="lt1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 txBox="1"/>
          <p:nvPr/>
        </p:nvSpPr>
        <p:spPr>
          <a:xfrm>
            <a:off x="2158316" y="785783"/>
            <a:ext cx="13971368" cy="13849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6600">
                <a:solidFill>
                  <a:srgbClr val="605048"/>
                </a:solidFill>
                <a:latin typeface="Algerian"/>
                <a:ea typeface="Algerian"/>
                <a:cs typeface="Algerian"/>
                <a:sym typeface="Algerian"/>
              </a:rPr>
              <a:t>Why do we need vocabulary?</a:t>
            </a:r>
            <a:endParaRPr/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3" marL="1371600" marR="0" rtl="0" algn="l">
              <a:lnSpc>
                <a:spcPct val="1503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oto Sans Symbols"/>
              <a:buChar char="⮚"/>
            </a:pPr>
            <a:r>
              <a:rPr b="1" i="0" lang="en-IN" sz="4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communicate and express</a:t>
            </a:r>
            <a:endParaRPr/>
          </a:p>
          <a:p>
            <a:pPr indent="-304800" lvl="3" marL="1371600" marR="0" rtl="0" algn="l">
              <a:lnSpc>
                <a:spcPct val="1503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oto Sans Symbols"/>
              <a:buChar char="⮚"/>
            </a:pPr>
            <a:r>
              <a:rPr b="1" i="0" lang="en-IN" sz="4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read comprehension</a:t>
            </a:r>
            <a:endParaRPr/>
          </a:p>
          <a:p>
            <a:pPr indent="-304800" lvl="3" marL="1371600" marR="0" rtl="0" algn="l">
              <a:lnSpc>
                <a:spcPct val="1503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oto Sans Symbols"/>
              <a:buChar char="⮚"/>
            </a:pPr>
            <a:r>
              <a:rPr b="1" i="0" lang="en-IN" sz="4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align thinking vocabulary with</a:t>
            </a:r>
            <a:endParaRPr/>
          </a:p>
          <a:p>
            <a:pPr indent="0" lvl="3" marL="1371600" marR="0" rtl="0" algn="l">
              <a:lnSpc>
                <a:spcPct val="1503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4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linguistic vocabulary</a:t>
            </a:r>
            <a:endParaRPr/>
          </a:p>
          <a:p>
            <a:pPr indent="-304800" lvl="3" marL="1371600" marR="0" rtl="0" algn="l">
              <a:lnSpc>
                <a:spcPct val="1503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oto Sans Symbols"/>
              <a:buChar char="⮚"/>
            </a:pPr>
            <a:r>
              <a:rPr b="1" i="0" lang="en-IN" sz="4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convey anything</a:t>
            </a:r>
            <a:endParaRPr/>
          </a:p>
          <a:p>
            <a:pPr indent="-304800" lvl="3" marL="1371600" marR="0" rtl="0" algn="l">
              <a:lnSpc>
                <a:spcPct val="1503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oto Sans Symbols"/>
              <a:buChar char="⮚"/>
            </a:pPr>
            <a:r>
              <a:rPr b="1" i="0" lang="en-IN" sz="4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form a basis for judgment</a:t>
            </a:r>
            <a:endParaRPr/>
          </a:p>
          <a:p>
            <a:pPr indent="0" lvl="3" marL="1371600" marR="0" rtl="0" algn="l">
              <a:lnSpc>
                <a:spcPct val="1503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255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3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1" name="Google Shape;121;p3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2" name="Google Shape;122;p3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3" name="Google Shape;123;p3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grpSp>
        <p:nvGrpSpPr>
          <p:cNvPr id="395" name="Google Shape;395;p30"/>
          <p:cNvGrpSpPr/>
          <p:nvPr/>
        </p:nvGrpSpPr>
        <p:grpSpPr>
          <a:xfrm rot="275401">
            <a:off x="3222365" y="963515"/>
            <a:ext cx="12070546" cy="8359971"/>
            <a:chOff x="0" y="0"/>
            <a:chExt cx="3429000" cy="2374900"/>
          </a:xfrm>
        </p:grpSpPr>
        <p:sp>
          <p:nvSpPr>
            <p:cNvPr id="396" name="Google Shape;396;p30"/>
            <p:cNvSpPr/>
            <p:nvPr/>
          </p:nvSpPr>
          <p:spPr>
            <a:xfrm>
              <a:off x="50800" y="76200"/>
              <a:ext cx="3340100" cy="2235200"/>
            </a:xfrm>
            <a:custGeom>
              <a:rect b="b" l="l" r="r" t="t"/>
              <a:pathLst>
                <a:path extrusionOk="0"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0"/>
            <p:cNvSpPr/>
            <p:nvPr/>
          </p:nvSpPr>
          <p:spPr>
            <a:xfrm>
              <a:off x="0" y="0"/>
              <a:ext cx="3429000" cy="2374900"/>
            </a:xfrm>
            <a:custGeom>
              <a:rect b="b" l="l" r="r" t="t"/>
              <a:pathLst>
                <a:path extrusionOk="0"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11123" l="-2901" r="-2490" t="-10995"/>
              </a:stretch>
            </a:blipFill>
            <a:ln>
              <a:noFill/>
            </a:ln>
          </p:spPr>
        </p:sp>
      </p:grpSp>
      <p:grpSp>
        <p:nvGrpSpPr>
          <p:cNvPr id="398" name="Google Shape;398;p30"/>
          <p:cNvGrpSpPr/>
          <p:nvPr/>
        </p:nvGrpSpPr>
        <p:grpSpPr>
          <a:xfrm rot="-2183834">
            <a:off x="2786027" y="2157359"/>
            <a:ext cx="9169826" cy="6350954"/>
            <a:chOff x="0" y="0"/>
            <a:chExt cx="3429000" cy="2374900"/>
          </a:xfrm>
        </p:grpSpPr>
        <p:sp>
          <p:nvSpPr>
            <p:cNvPr id="399" name="Google Shape;399;p30"/>
            <p:cNvSpPr/>
            <p:nvPr/>
          </p:nvSpPr>
          <p:spPr>
            <a:xfrm>
              <a:off x="50800" y="76200"/>
              <a:ext cx="3340100" cy="2235200"/>
            </a:xfrm>
            <a:custGeom>
              <a:rect b="b" l="l" r="r" t="t"/>
              <a:pathLst>
                <a:path extrusionOk="0"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-276" l="0" r="0" t="-277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0"/>
            <p:cNvSpPr/>
            <p:nvPr/>
          </p:nvSpPr>
          <p:spPr>
            <a:xfrm>
              <a:off x="0" y="0"/>
              <a:ext cx="3429000" cy="2374900"/>
            </a:xfrm>
            <a:custGeom>
              <a:rect b="b" l="l" r="r" t="t"/>
              <a:pathLst>
                <a:path extrusionOk="0"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11123" l="-2901" r="-2490" t="-10995"/>
              </a:stretch>
            </a:blipFill>
            <a:ln>
              <a:noFill/>
            </a:ln>
          </p:spPr>
        </p:sp>
      </p:grpSp>
      <p:grpSp>
        <p:nvGrpSpPr>
          <p:cNvPr id="401" name="Google Shape;401;p30"/>
          <p:cNvGrpSpPr/>
          <p:nvPr/>
        </p:nvGrpSpPr>
        <p:grpSpPr>
          <a:xfrm rot="-10101156">
            <a:off x="10761619" y="1058072"/>
            <a:ext cx="4951706" cy="7334588"/>
            <a:chOff x="0" y="0"/>
            <a:chExt cx="3194191" cy="4731314"/>
          </a:xfrm>
        </p:grpSpPr>
        <p:sp>
          <p:nvSpPr>
            <p:cNvPr id="402" name="Google Shape;402;p30"/>
            <p:cNvSpPr/>
            <p:nvPr/>
          </p:nvSpPr>
          <p:spPr>
            <a:xfrm rot="10800000">
              <a:off x="39511" y="33584"/>
              <a:ext cx="3154680" cy="4697730"/>
            </a:xfrm>
            <a:custGeom>
              <a:rect b="b" l="l" r="r" t="t"/>
              <a:pathLst>
                <a:path extrusionOk="0"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-113583" r="-237537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0"/>
            <p:cNvSpPr/>
            <p:nvPr/>
          </p:nvSpPr>
          <p:spPr>
            <a:xfrm>
              <a:off x="0" y="0"/>
              <a:ext cx="3175000" cy="4719320"/>
            </a:xfrm>
            <a:custGeom>
              <a:rect b="b" l="l" r="r" t="t"/>
              <a:pathLst>
                <a:path extrusionOk="0"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-4321" r="-516" t="-3534"/>
              </a:stretch>
            </a:blipFill>
            <a:ln>
              <a:noFill/>
            </a:ln>
          </p:spPr>
        </p:sp>
      </p:grpSp>
      <p:sp>
        <p:nvSpPr>
          <p:cNvPr id="404" name="Google Shape;404;p30"/>
          <p:cNvSpPr/>
          <p:nvPr/>
        </p:nvSpPr>
        <p:spPr>
          <a:xfrm rot="-296991">
            <a:off x="3055702" y="1435689"/>
            <a:ext cx="12128005" cy="7794293"/>
          </a:xfrm>
          <a:custGeom>
            <a:rect b="b" l="l" r="r" t="t"/>
            <a:pathLst>
              <a:path extrusionOk="0" h="7794293" w="12128005">
                <a:moveTo>
                  <a:pt x="0" y="0"/>
                </a:moveTo>
                <a:lnTo>
                  <a:pt x="12128006" y="0"/>
                </a:lnTo>
                <a:lnTo>
                  <a:pt x="12128006" y="7794293"/>
                </a:lnTo>
                <a:lnTo>
                  <a:pt x="0" y="77942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5" name="Google Shape;405;p30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6" name="Google Shape;406;p30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7" name="Google Shape;407;p30"/>
          <p:cNvSpPr/>
          <p:nvPr/>
        </p:nvSpPr>
        <p:spPr>
          <a:xfrm rot="1025603">
            <a:off x="-1458512" y="7218919"/>
            <a:ext cx="4019186" cy="6136162"/>
          </a:xfrm>
          <a:custGeom>
            <a:rect b="b" l="l" r="r" t="t"/>
            <a:pathLst>
              <a:path extrusionOk="0" h="6136162" w="4019186">
                <a:moveTo>
                  <a:pt x="0" y="0"/>
                </a:moveTo>
                <a:lnTo>
                  <a:pt x="4019186" y="0"/>
                </a:lnTo>
                <a:lnTo>
                  <a:pt x="4019186" y="6136162"/>
                </a:lnTo>
                <a:lnTo>
                  <a:pt x="0" y="61361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8" name="Google Shape;408;p30"/>
          <p:cNvSpPr/>
          <p:nvPr/>
        </p:nvSpPr>
        <p:spPr>
          <a:xfrm>
            <a:off x="15623574" y="7528621"/>
            <a:ext cx="3318508" cy="4047821"/>
          </a:xfrm>
          <a:custGeom>
            <a:rect b="b" l="l" r="r" t="t"/>
            <a:pathLst>
              <a:path extrusionOk="0" h="4047821" w="3318508">
                <a:moveTo>
                  <a:pt x="0" y="0"/>
                </a:moveTo>
                <a:lnTo>
                  <a:pt x="3318509" y="0"/>
                </a:lnTo>
                <a:lnTo>
                  <a:pt x="3318509" y="4047821"/>
                </a:lnTo>
                <a:lnTo>
                  <a:pt x="0" y="40478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9" name="Google Shape;409;p30"/>
          <p:cNvSpPr txBox="1"/>
          <p:nvPr/>
        </p:nvSpPr>
        <p:spPr>
          <a:xfrm rot="-295103">
            <a:off x="4973850" y="3540743"/>
            <a:ext cx="8360231" cy="34905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647">
                <a:solidFill>
                  <a:srgbClr val="605048"/>
                </a:solidFill>
                <a:latin typeface="Arial"/>
                <a:ea typeface="Arial"/>
                <a:cs typeface="Arial"/>
                <a:sym typeface="Arial"/>
              </a:rPr>
              <a:t>Thank</a:t>
            </a:r>
            <a:endParaRPr/>
          </a:p>
          <a:p>
            <a:pPr indent="0" lvl="0" marL="0" marR="0" rtl="0" algn="ctr">
              <a:lnSpc>
                <a:spcPct val="9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647">
                <a:solidFill>
                  <a:srgbClr val="605048"/>
                </a:solidFill>
                <a:latin typeface="Arial"/>
                <a:ea typeface="Arial"/>
                <a:cs typeface="Arial"/>
                <a:sym typeface="Arial"/>
              </a:rPr>
              <a:t>you</a:t>
            </a:r>
            <a:endParaRPr/>
          </a:p>
        </p:txBody>
      </p:sp>
      <p:sp>
        <p:nvSpPr>
          <p:cNvPr id="410" name="Google Shape;410;p30"/>
          <p:cNvSpPr/>
          <p:nvPr/>
        </p:nvSpPr>
        <p:spPr>
          <a:xfrm rot="27259">
            <a:off x="8362120" y="1566278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4"/>
          <p:cNvSpPr txBox="1"/>
          <p:nvPr/>
        </p:nvSpPr>
        <p:spPr>
          <a:xfrm>
            <a:off x="2158316" y="785783"/>
            <a:ext cx="13971368" cy="83099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503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255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4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1" name="Google Shape;131;p4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2" name="Google Shape;132;p4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3" name="Google Shape;133;p4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4" name="Google Shape;134;p4"/>
          <p:cNvSpPr/>
          <p:nvPr/>
        </p:nvSpPr>
        <p:spPr>
          <a:xfrm>
            <a:off x="3048000" y="1079500"/>
            <a:ext cx="12192000" cy="812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0"/>
                </a:moveTo>
                <a:close/>
                <a:lnTo>
                  <a:pt x="-10000" y="120000"/>
                </a:lnTo>
              </a:path>
              <a:path extrusionOk="0" fill="none" h="120000" w="120000">
                <a:moveTo>
                  <a:pt x="-10000" y="22500"/>
                </a:moveTo>
                <a:lnTo>
                  <a:pt x="-46000" y="135000"/>
                </a:lnTo>
              </a:path>
            </a:pathLst>
          </a:cu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-457200" lvl="1" marL="11430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lgerian"/>
              <a:buChar char="•"/>
            </a:pPr>
            <a:r>
              <a:rPr b="0" i="0" lang="en-IN" sz="7200" u="none" cap="none" strike="noStrike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Prefix?</a:t>
            </a:r>
            <a:endParaRPr b="0" i="0" sz="7200" u="none" cap="none" strike="noStrike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-457200" lvl="1" marL="114300" marR="0" rtl="0" algn="l">
              <a:lnSpc>
                <a:spcPct val="75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lgerian"/>
              <a:buChar char="•"/>
            </a:pPr>
            <a:r>
              <a:rPr b="0" i="0" lang="en-IN" sz="7200" u="none" cap="none" strike="noStrike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Suffix?</a:t>
            </a:r>
            <a:endParaRPr b="0" i="0" sz="7200" u="none" cap="none" strike="noStrike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2158316" y="785783"/>
            <a:ext cx="13971368" cy="15973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2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88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Prefix</a:t>
            </a:r>
            <a:endParaRPr b="1" sz="88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5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prefix is a group of letters added to the beginning of a word to change its meaning.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5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b="1" sz="5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5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instance: "unhappy"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5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Un+ happy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5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"un-" is the prefix that means "not," altering the meaning of "happy."</a:t>
            </a:r>
            <a:endParaRPr/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503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255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5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2" name="Google Shape;142;p5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3" name="Google Shape;143;p5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4" name="Google Shape;144;p5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"/>
          <p:cNvSpPr/>
          <p:nvPr/>
        </p:nvSpPr>
        <p:spPr>
          <a:xfrm>
            <a:off x="0" y="-357226"/>
            <a:ext cx="18288000" cy="10644226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6"/>
          <p:cNvSpPr txBox="1"/>
          <p:nvPr/>
        </p:nvSpPr>
        <p:spPr>
          <a:xfrm>
            <a:off x="2158316" y="642905"/>
            <a:ext cx="13971368" cy="9376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2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88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Prefixes</a:t>
            </a:r>
            <a:endParaRPr/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503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255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6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2" name="Google Shape;152;p6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3" name="Google Shape;153;p6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4" name="Google Shape;154;p6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descr="What Are Prefixes in English? Definition and Examples | Grammarly Blog" id="155" name="Google Shape;155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4316" y="2214542"/>
            <a:ext cx="16787930" cy="7786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7"/>
          <p:cNvSpPr txBox="1"/>
          <p:nvPr/>
        </p:nvSpPr>
        <p:spPr>
          <a:xfrm>
            <a:off x="2158316" y="571468"/>
            <a:ext cx="13971368" cy="12217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2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80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More Examples can be...</a:t>
            </a:r>
            <a:endParaRPr/>
          </a:p>
          <a:p>
            <a:pPr indent="0" lvl="0" marL="0" marR="0" rtl="0" algn="ctr">
              <a:lnSpc>
                <a:spcPct val="82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8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82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8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rgbClr val="605048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503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255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7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3" name="Google Shape;163;p7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4" name="Google Shape;164;p7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5" name="Google Shape;165;p7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6" name="Google Shape;166;p7"/>
          <p:cNvSpPr/>
          <p:nvPr/>
        </p:nvSpPr>
        <p:spPr>
          <a:xfrm>
            <a:off x="2143076" y="1571600"/>
            <a:ext cx="13096924" cy="8715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0"/>
                </a:moveTo>
                <a:close/>
                <a:lnTo>
                  <a:pt x="-10000" y="120000"/>
                </a:lnTo>
              </a:path>
              <a:path extrusionOk="0" fill="none" h="120000" w="120000">
                <a:moveTo>
                  <a:pt x="-10000" y="22500"/>
                </a:moveTo>
                <a:lnTo>
                  <a:pt x="-46000" y="135000"/>
                </a:lnTo>
              </a:path>
            </a:pathLst>
          </a:cu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-203200" lvl="1" marL="11430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b="1" i="0" lang="en-I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Semi</a:t>
            </a:r>
            <a:r>
              <a:rPr b="0" i="0" lang="en-I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circle</a:t>
            </a:r>
            <a:endParaRPr/>
          </a:p>
          <a:p>
            <a:pPr indent="0" lvl="1" marL="114300" marR="0" rtl="0" algn="l">
              <a:lnSpc>
                <a:spcPct val="75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1" marL="114300" marR="0" rtl="0" algn="l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b="1" i="0" lang="en-I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Neo</a:t>
            </a:r>
            <a:r>
              <a:rPr b="0" i="0" lang="en-I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classical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114300" marR="0" rtl="0" algn="l">
              <a:lnSpc>
                <a:spcPct val="75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1" marL="114300" marR="0" rtl="0" algn="l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b="1" i="0" lang="en-I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</a:t>
            </a:r>
            <a:r>
              <a:rPr b="0" i="0" lang="en-I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114300" marR="0" rtl="0" algn="l">
              <a:lnSpc>
                <a:spcPct val="75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1" marL="114300" marR="0" rtl="0" algn="l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b="1" i="0" lang="en-I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Mid</a:t>
            </a:r>
            <a:r>
              <a:rPr b="0" i="0" lang="en-I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winter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114300" marR="0" rtl="0" algn="l">
              <a:lnSpc>
                <a:spcPct val="75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1" marL="114300" marR="0" rtl="0" algn="l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b="1" i="0" lang="en-I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Omni</a:t>
            </a:r>
            <a:r>
              <a:rPr b="0" i="0" lang="en-I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vore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114300" marR="0" rtl="0" algn="l">
              <a:lnSpc>
                <a:spcPct val="75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8"/>
          <p:cNvSpPr txBox="1"/>
          <p:nvPr/>
        </p:nvSpPr>
        <p:spPr>
          <a:xfrm>
            <a:off x="2158316" y="785783"/>
            <a:ext cx="13971368" cy="120032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6600">
                <a:solidFill>
                  <a:srgbClr val="605048"/>
                </a:solidFill>
                <a:latin typeface="Algerian"/>
                <a:ea typeface="Algerian"/>
                <a:cs typeface="Algerian"/>
                <a:sym typeface="Algerian"/>
              </a:rPr>
              <a:t>Which of these words does not have a prefix?</a:t>
            </a:r>
            <a:endParaRPr/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rgbClr val="60504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3" marL="1371600" marR="0" rtl="0" algn="l">
              <a:lnSpc>
                <a:spcPct val="1503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4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a. Redo</a:t>
            </a:r>
            <a:endParaRPr/>
          </a:p>
          <a:p>
            <a:pPr indent="0" lvl="3" marL="1371600" marR="0" rtl="0" algn="l">
              <a:lnSpc>
                <a:spcPct val="1503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4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b. Homework</a:t>
            </a:r>
            <a:endParaRPr/>
          </a:p>
          <a:p>
            <a:pPr indent="0" lvl="3" marL="1371600" marR="0" rtl="0" algn="l">
              <a:lnSpc>
                <a:spcPct val="1503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4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c. International</a:t>
            </a:r>
            <a:endParaRPr/>
          </a:p>
          <a:p>
            <a:pPr indent="0" lvl="3" marL="1371600" marR="0" rtl="0" algn="l">
              <a:lnSpc>
                <a:spcPct val="1503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4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d. Antidote</a:t>
            </a:r>
            <a:endParaRPr/>
          </a:p>
          <a:p>
            <a:pPr indent="0" lvl="0" marL="0" marR="0" rtl="0" algn="ctr">
              <a:lnSpc>
                <a:spcPct val="2255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8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4" name="Google Shape;174;p8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5" name="Google Shape;175;p8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6" name="Google Shape;176;p8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9"/>
          <p:cNvSpPr txBox="1"/>
          <p:nvPr/>
        </p:nvSpPr>
        <p:spPr>
          <a:xfrm>
            <a:off x="2158316" y="785783"/>
            <a:ext cx="13971368" cy="120032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3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6600">
                <a:solidFill>
                  <a:srgbClr val="605048"/>
                </a:solidFill>
                <a:latin typeface="Algerian"/>
                <a:ea typeface="Algerian"/>
                <a:cs typeface="Algerian"/>
                <a:sym typeface="Algerian"/>
              </a:rPr>
              <a:t>Which of these words does not have a prefix?</a:t>
            </a:r>
            <a:endParaRPr/>
          </a:p>
          <a:p>
            <a:pPr indent="0" lvl="0" marL="0" marR="0" rtl="0" algn="ctr">
              <a:lnSpc>
                <a:spcPct val="133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503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a. Redo</a:t>
            </a:r>
            <a:endParaRPr/>
          </a:p>
          <a:p>
            <a:pPr indent="0" lvl="3" marL="1371600" marR="0" rtl="0" algn="l">
              <a:lnSpc>
                <a:spcPct val="1503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4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b. Homework</a:t>
            </a:r>
            <a:endParaRPr/>
          </a:p>
          <a:p>
            <a:pPr indent="0" lvl="3" marL="1371600" marR="0" rtl="0" algn="l">
              <a:lnSpc>
                <a:spcPct val="1503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c. International</a:t>
            </a:r>
            <a:endParaRPr/>
          </a:p>
          <a:p>
            <a:pPr indent="0" lvl="3" marL="1371600" marR="0" rtl="0" algn="l">
              <a:lnSpc>
                <a:spcPct val="1503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d. Antidote</a:t>
            </a:r>
            <a:endParaRPr/>
          </a:p>
          <a:p>
            <a:pPr indent="0" lvl="0" marL="0" marR="0" rtl="0" algn="ctr">
              <a:lnSpc>
                <a:spcPct val="2255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99">
              <a:solidFill>
                <a:srgbClr val="6050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9"/>
          <p:cNvSpPr/>
          <p:nvPr/>
        </p:nvSpPr>
        <p:spPr>
          <a:xfrm rot="-3569674">
            <a:off x="-2435523" y="-1078537"/>
            <a:ext cx="3944942" cy="3875906"/>
          </a:xfrm>
          <a:custGeom>
            <a:rect b="b" l="l" r="r" t="t"/>
            <a:pathLst>
              <a:path extrusionOk="0"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4" name="Google Shape;184;p9"/>
          <p:cNvSpPr/>
          <p:nvPr/>
        </p:nvSpPr>
        <p:spPr>
          <a:xfrm flipH="1" rot="-873034">
            <a:off x="14576986" y="5822567"/>
            <a:ext cx="4576731" cy="6869390"/>
          </a:xfrm>
          <a:custGeom>
            <a:rect b="b" l="l" r="r" t="t"/>
            <a:pathLst>
              <a:path extrusionOk="0" h="6869390" w="4576731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5" name="Google Shape;185;p9"/>
          <p:cNvSpPr/>
          <p:nvPr/>
        </p:nvSpPr>
        <p:spPr>
          <a:xfrm rot="-2700000">
            <a:off x="-3021635" y="2042349"/>
            <a:ext cx="5117166" cy="1272895"/>
          </a:xfrm>
          <a:custGeom>
            <a:rect b="b" l="l" r="r" t="t"/>
            <a:pathLst>
              <a:path extrusionOk="0"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6" name="Google Shape;186;p9"/>
          <p:cNvSpPr/>
          <p:nvPr/>
        </p:nvSpPr>
        <p:spPr>
          <a:xfrm rot="27259">
            <a:off x="360716" y="360676"/>
            <a:ext cx="891928" cy="908972"/>
          </a:xfrm>
          <a:custGeom>
            <a:rect b="b" l="l" r="r" t="t"/>
            <a:pathLst>
              <a:path extrusionOk="0"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Priyanka</dc:creator>
</cp:coreProperties>
</file>